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66" r:id="rId2"/>
    <p:sldId id="267" r:id="rId3"/>
    <p:sldId id="257" r:id="rId4"/>
    <p:sldId id="268" r:id="rId5"/>
    <p:sldId id="270" r:id="rId6"/>
    <p:sldId id="272" r:id="rId7"/>
    <p:sldId id="273" r:id="rId8"/>
    <p:sldId id="276" r:id="rId9"/>
    <p:sldId id="277" r:id="rId10"/>
    <p:sldId id="275" r:id="rId11"/>
    <p:sldId id="269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0000"/>
    <a:srgbClr val="FFC800"/>
    <a:srgbClr val="FF0000"/>
    <a:srgbClr val="E00000"/>
    <a:srgbClr val="E10101"/>
    <a:srgbClr val="FF0E0E"/>
    <a:srgbClr val="FF99CC"/>
    <a:srgbClr val="FF33CC"/>
    <a:srgbClr val="7B00A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5" autoAdjust="0"/>
    <p:restoredTop sz="94707" autoAdjust="0"/>
  </p:normalViewPr>
  <p:slideViewPr>
    <p:cSldViewPr snapToGrid="0">
      <p:cViewPr varScale="1">
        <p:scale>
          <a:sx n="110" d="100"/>
          <a:sy n="110" d="100"/>
        </p:scale>
        <p:origin x="570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Plan1!$B$1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cat>
            <c:strRef>
              <c:f>Plan1!$A$2:$A$3</c:f>
              <c:strCache>
                <c:ptCount val="2"/>
                <c:pt idx="0">
                  <c:v>Salário</c:v>
                </c:pt>
                <c:pt idx="1">
                  <c:v>Licenças</c:v>
                </c:pt>
              </c:strCache>
            </c:strRef>
          </c:cat>
          <c:val>
            <c:numRef>
              <c:f>Plan1!$B$2:$B$3</c:f>
              <c:numCache>
                <c:formatCode>_("R$"* #,##0.00_);_("R$"* \(#,##0.00\);_("R$"* "-"??_);_(@_)</c:formatCode>
                <c:ptCount val="2"/>
                <c:pt idx="0">
                  <c:v>48000</c:v>
                </c:pt>
                <c:pt idx="1">
                  <c:v>50000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7EFF75-2CE1-4871-900A-157DCDCEF07B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6E16C-9B47-43F8-BDAF-6FC55CC4D8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4650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B8B07-C63A-434F-A371-8B730DD6622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6076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B8B07-C63A-434F-A371-8B730DD6622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660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B8B07-C63A-434F-A371-8B730DD6622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99245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B8B07-C63A-434F-A371-8B730DD6622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5207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B8B07-C63A-434F-A371-8B730DD6622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7040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B8B07-C63A-434F-A371-8B730DD6622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3174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B8B07-C63A-434F-A371-8B730DD6622D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3473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871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540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126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7471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4570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5963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2850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660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2711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3230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4785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B3B31-3690-4241-BBCE-6D4549568CB8}" type="datetimeFigureOut">
              <a:rPr lang="pt-BR" smtClean="0"/>
              <a:t>15/11/2021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7C4B5-5DED-43C3-BBEB-D05FD9ECF9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0861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0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8.png"/><Relationship Id="rId10" Type="http://schemas.openxmlformats.org/officeDocument/2006/relationships/image" Target="../media/image17.png"/><Relationship Id="rId4" Type="http://schemas.openxmlformats.org/officeDocument/2006/relationships/image" Target="../media/image7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9.png"/><Relationship Id="rId7" Type="http://schemas.openxmlformats.org/officeDocument/2006/relationships/image" Target="../media/image20.jpeg"/><Relationship Id="rId12" Type="http://schemas.openxmlformats.org/officeDocument/2006/relationships/image" Target="../media/image2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4.jpeg"/><Relationship Id="rId5" Type="http://schemas.openxmlformats.org/officeDocument/2006/relationships/image" Target="../media/image7.png"/><Relationship Id="rId10" Type="http://schemas.openxmlformats.org/officeDocument/2006/relationships/image" Target="../media/image23.jpeg"/><Relationship Id="rId4" Type="http://schemas.openxmlformats.org/officeDocument/2006/relationships/image" Target="../media/image6.pn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6.png"/><Relationship Id="rId7" Type="http://schemas.microsoft.com/office/2007/relationships/hdphoto" Target="../media/hdphoto1.wdp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7.png"/><Relationship Id="rId5" Type="http://schemas.openxmlformats.org/officeDocument/2006/relationships/image" Target="../media/image28.png"/><Relationship Id="rId10" Type="http://schemas.openxmlformats.org/officeDocument/2006/relationships/image" Target="../media/image6.png"/><Relationship Id="rId4" Type="http://schemas.openxmlformats.org/officeDocument/2006/relationships/image" Target="../media/image27.png"/><Relationship Id="rId9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/>
          <p:cNvSpPr/>
          <p:nvPr/>
        </p:nvSpPr>
        <p:spPr>
          <a:xfrm>
            <a:off x="8610600" y="0"/>
            <a:ext cx="3581400" cy="793592"/>
          </a:xfrm>
          <a:prstGeom prst="rect">
            <a:avLst/>
          </a:prstGeom>
          <a:solidFill>
            <a:srgbClr val="9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endParaRPr lang="pt-BR" sz="1400" dirty="0">
              <a:ln w="3175">
                <a:noFill/>
                <a:prstDash val="solid"/>
              </a:ln>
              <a:solidFill>
                <a:schemeClr val="tx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0" y="793592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305965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8809149" cy="6858000"/>
          </a:xfrm>
          <a:prstGeom prst="rect">
            <a:avLst/>
          </a:prstGeom>
          <a:solidFill>
            <a:srgbClr val="9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440" y="1642892"/>
            <a:ext cx="3478099" cy="347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0703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rgbClr val="940000"/>
          </a:solidFill>
        </p:spPr>
        <p:txBody>
          <a:bodyPr/>
          <a:lstStyle/>
          <a:p>
            <a:pPr>
              <a:lnSpc>
                <a:spcPts val="6700"/>
              </a:lnSpc>
            </a:pPr>
            <a:r>
              <a:rPr lang="pt-BR" dirty="0" smtClean="0"/>
              <a:t>	    	 </a:t>
            </a:r>
            <a:r>
              <a:rPr lang="pt-BR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DESPAUSE – </a:t>
            </a:r>
            <a:endParaRPr lang="pt-BR" dirty="0">
              <a:solidFill>
                <a:srgbClr val="FF0000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6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fld id="{4B02D7F8-0AB9-4122-BE0E-B9E13179F0B9}" type="slidenum">
              <a:rPr lang="pt-BR" sz="2000" b="1" smtClean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10</a:t>
            </a:fld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-10741" y="131598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26382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0" y="147914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sz="2400" dirty="0">
                <a:latin typeface="MS Gothic" panose="020B0609070205080204" pitchFamily="49" charset="-128"/>
                <a:ea typeface="MS Gothic" panose="020B0609070205080204" pitchFamily="49" charset="-128"/>
              </a:rPr>
              <a:t>Orçamento</a:t>
            </a:r>
            <a:endParaRPr lang="pt-BR" sz="32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graphicFrame>
        <p:nvGraphicFramePr>
          <p:cNvPr id="9" name="Gráfico 8"/>
          <p:cNvGraphicFramePr/>
          <p:nvPr>
            <p:extLst>
              <p:ext uri="{D42A27DB-BD31-4B8C-83A1-F6EECF244321}">
                <p14:modId xmlns:p14="http://schemas.microsoft.com/office/powerpoint/2010/main" val="2535668071"/>
              </p:ext>
            </p:extLst>
          </p:nvPr>
        </p:nvGraphicFramePr>
        <p:xfrm>
          <a:off x="2603814" y="1790575"/>
          <a:ext cx="6632951" cy="4216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aixaDeTexto 9"/>
          <p:cNvSpPr txBox="1"/>
          <p:nvPr/>
        </p:nvSpPr>
        <p:spPr>
          <a:xfrm>
            <a:off x="4943283" y="3483453"/>
            <a:ext cx="1954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R$ 98.000,00</a:t>
            </a:r>
            <a:endParaRPr lang="pt-BR" sz="2000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6057255" y="4606643"/>
            <a:ext cx="1592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latin typeface="MS Gothic" panose="020B0609070205080204" pitchFamily="49" charset="-128"/>
                <a:ea typeface="MS Gothic" panose="020B0609070205080204" pitchFamily="49" charset="-128"/>
              </a:rPr>
              <a:t>R$ </a:t>
            </a:r>
            <a:r>
              <a:rPr lang="pt-BR" sz="1600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48.000,00</a:t>
            </a:r>
            <a:endParaRPr lang="pt-BR" sz="2000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4494725" y="2472267"/>
            <a:ext cx="1461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latin typeface="MS Gothic" panose="020B0609070205080204" pitchFamily="49" charset="-128"/>
                <a:ea typeface="MS Gothic" panose="020B0609070205080204" pitchFamily="49" charset="-128"/>
              </a:rPr>
              <a:t>R$ </a:t>
            </a:r>
            <a:r>
              <a:rPr lang="pt-BR" sz="1600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50.000,00</a:t>
            </a:r>
            <a:endParaRPr lang="pt-BR" sz="1600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1" y="142733"/>
            <a:ext cx="1055047" cy="1055047"/>
          </a:xfrm>
          <a:prstGeom prst="rect">
            <a:avLst/>
          </a:prstGeom>
        </p:spPr>
      </p:pic>
      <p:grpSp>
        <p:nvGrpSpPr>
          <p:cNvPr id="14" name="Grupo 13"/>
          <p:cNvGrpSpPr/>
          <p:nvPr/>
        </p:nvGrpSpPr>
        <p:grpSpPr>
          <a:xfrm>
            <a:off x="5091161" y="282929"/>
            <a:ext cx="1762266" cy="973951"/>
            <a:chOff x="1264070" y="1768979"/>
            <a:chExt cx="6141172" cy="3394041"/>
          </a:xfrm>
        </p:grpSpPr>
        <p:pic>
          <p:nvPicPr>
            <p:cNvPr id="15" name="Imagem 1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8796" y="2073910"/>
              <a:ext cx="3716446" cy="2637856"/>
            </a:xfrm>
            <a:prstGeom prst="rect">
              <a:avLst/>
            </a:prstGeom>
          </p:spPr>
        </p:pic>
        <p:pic>
          <p:nvPicPr>
            <p:cNvPr id="17" name="Imagem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070" y="1768979"/>
              <a:ext cx="3018879" cy="3394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48218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/>
          <p:cNvSpPr/>
          <p:nvPr/>
        </p:nvSpPr>
        <p:spPr>
          <a:xfrm>
            <a:off x="8610600" y="0"/>
            <a:ext cx="3581400" cy="793592"/>
          </a:xfrm>
          <a:prstGeom prst="rect">
            <a:avLst/>
          </a:prstGeom>
          <a:solidFill>
            <a:srgbClr val="9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fld id="{4B02D7F8-0AB9-4122-BE0E-B9E13179F0B9}" type="slidenum">
              <a:rPr lang="pt-BR" sz="2000" b="1" smtClean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11</a:t>
            </a:fld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0" y="793592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305965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8809149" cy="6858000"/>
          </a:xfrm>
          <a:prstGeom prst="rect">
            <a:avLst/>
          </a:prstGeom>
          <a:solidFill>
            <a:srgbClr val="9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Espaço Reservado para Texto 7"/>
          <p:cNvSpPr txBox="1">
            <a:spLocks/>
          </p:cNvSpPr>
          <p:nvPr/>
        </p:nvSpPr>
        <p:spPr>
          <a:xfrm>
            <a:off x="36455" y="1435100"/>
            <a:ext cx="8574145" cy="4203700"/>
          </a:xfrm>
          <a:prstGeom prst="rect">
            <a:avLst/>
          </a:prstGeom>
          <a:noFill/>
          <a:ln w="76200">
            <a:noFill/>
          </a:ln>
        </p:spPr>
        <p:txBody>
          <a:bodyPr numCol="1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4000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+mj-cs"/>
              </a:rPr>
              <a:t>Marcos  Cortez</a:t>
            </a:r>
          </a:p>
          <a:p>
            <a:pPr algn="just"/>
            <a:r>
              <a:rPr lang="pt-BR" sz="2400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(15) 98158-8023</a:t>
            </a:r>
          </a:p>
          <a:p>
            <a:pPr algn="just"/>
            <a:r>
              <a:rPr lang="pt-BR" sz="2400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maedupereirafilho@gmail.com</a:t>
            </a:r>
            <a:endParaRPr lang="pt-BR" sz="2000" dirty="0" smtClean="0"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just"/>
            <a:endParaRPr lang="pt-BR" sz="4000" dirty="0" smtClean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  <a:cs typeface="+mj-cs"/>
            </a:endParaRPr>
          </a:p>
          <a:p>
            <a:pPr algn="just"/>
            <a:r>
              <a:rPr lang="pt-BR" sz="4000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+mj-cs"/>
              </a:rPr>
              <a:t>Vinícius Almeida</a:t>
            </a:r>
          </a:p>
          <a:p>
            <a:pPr algn="just"/>
            <a:r>
              <a:rPr lang="pt-BR" sz="2400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(15) 99745-3211</a:t>
            </a:r>
          </a:p>
          <a:p>
            <a:pPr algn="just"/>
            <a:r>
              <a:rPr lang="pt-BR" sz="2400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hatz.contato@gmail.com</a:t>
            </a:r>
            <a:endParaRPr lang="pt-BR" sz="2400" dirty="0"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9" name="Título 4"/>
          <p:cNvSpPr txBox="1">
            <a:spLocks/>
          </p:cNvSpPr>
          <p:nvPr/>
        </p:nvSpPr>
        <p:spPr>
          <a:xfrm>
            <a:off x="0" y="224570"/>
            <a:ext cx="5161767" cy="10867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  <a:spcBef>
                <a:spcPts val="1200"/>
              </a:spcBef>
              <a:tabLst>
                <a:tab pos="457200" algn="l"/>
              </a:tabLst>
            </a:pPr>
            <a:r>
              <a:rPr lang="pt-BR" dirty="0" smtClean="0">
                <a:ln w="6350">
                  <a:noFill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Contatos</a:t>
            </a:r>
            <a:endParaRPr lang="pt-BR" dirty="0">
              <a:ln w="6350">
                <a:noFill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643" y="2104891"/>
            <a:ext cx="2418236" cy="241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1417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/>
          <p:cNvSpPr/>
          <p:nvPr/>
        </p:nvSpPr>
        <p:spPr>
          <a:xfrm>
            <a:off x="8610600" y="0"/>
            <a:ext cx="3581400" cy="793592"/>
          </a:xfrm>
          <a:prstGeom prst="rect">
            <a:avLst/>
          </a:prstGeom>
          <a:solidFill>
            <a:srgbClr val="9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8809149" y="71129"/>
            <a:ext cx="3382851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b="1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ctr"/>
            <a:r>
              <a:rPr lang="pt-BR" b="1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Sumário</a:t>
            </a:r>
          </a:p>
          <a:p>
            <a:pPr algn="ctr"/>
            <a:endParaRPr lang="pt-BR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endParaRPr lang="pt-BR" b="1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ctr"/>
            <a:endParaRPr lang="pt-BR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ctr"/>
            <a:endParaRPr lang="pt-BR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ctr"/>
            <a:endParaRPr lang="pt-BR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ctr"/>
            <a:endParaRPr lang="pt-BR" dirty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ctr"/>
            <a:r>
              <a:rPr lang="pt-BR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WORC</a:t>
            </a:r>
            <a:endParaRPr lang="pt-BR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ctr"/>
            <a:endParaRPr lang="pt-BR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r>
              <a:rPr lang="pt-BR" sz="16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Integrantes		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...03</a:t>
            </a:r>
            <a:endParaRPr lang="pt-BR" sz="1600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r>
              <a:rPr lang="pt-BR" sz="16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Logotipo/Logomarca	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...04</a:t>
            </a:r>
          </a:p>
          <a:p>
            <a:r>
              <a:rPr lang="pt-BR" sz="16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História			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...05</a:t>
            </a:r>
          </a:p>
          <a:p>
            <a:pPr lvl="0"/>
            <a:r>
              <a:rPr lang="pt-BR" sz="16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Mecânicas</a:t>
            </a:r>
            <a:r>
              <a:rPr lang="pt-BR" sz="1600" dirty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		</a:t>
            </a:r>
            <a:r>
              <a:rPr lang="pt-BR" sz="1400" dirty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...</a:t>
            </a:r>
            <a:r>
              <a:rPr lang="pt-BR" sz="14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06</a:t>
            </a:r>
            <a:endParaRPr lang="pt-BR" sz="1400" dirty="0">
              <a:solidFill>
                <a:prstClr val="black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lvl="0"/>
            <a:r>
              <a:rPr lang="pt-BR" sz="16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Diferencial do Jogo</a:t>
            </a:r>
            <a:r>
              <a:rPr lang="pt-BR" sz="1600" dirty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	</a:t>
            </a:r>
            <a:r>
              <a:rPr lang="pt-BR" sz="1400" dirty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...</a:t>
            </a:r>
            <a:r>
              <a:rPr lang="pt-BR" sz="14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07</a:t>
            </a:r>
            <a:endParaRPr lang="pt-BR" sz="1400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r>
              <a:rPr lang="pt-BR" sz="16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Desenvolvimento		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...08</a:t>
            </a:r>
          </a:p>
          <a:p>
            <a:pPr lvl="0"/>
            <a:r>
              <a:rPr lang="pt-BR" sz="16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Público Alvo</a:t>
            </a:r>
            <a:r>
              <a:rPr lang="pt-BR" sz="1600" dirty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		</a:t>
            </a:r>
            <a:r>
              <a:rPr lang="pt-BR" sz="14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...09</a:t>
            </a:r>
            <a:endParaRPr lang="pt-BR" sz="1400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lvl="0"/>
            <a:r>
              <a:rPr lang="pt-BR" sz="16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Orçamento</a:t>
            </a:r>
            <a:r>
              <a:rPr lang="pt-BR" sz="1600" dirty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		</a:t>
            </a:r>
            <a:r>
              <a:rPr lang="pt-BR" sz="14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...10</a:t>
            </a:r>
          </a:p>
          <a:p>
            <a:pPr lvl="0"/>
            <a:r>
              <a:rPr lang="pt-BR" sz="16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Contatos	</a:t>
            </a:r>
            <a:r>
              <a:rPr lang="pt-BR" sz="1600" dirty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		</a:t>
            </a:r>
            <a:r>
              <a:rPr lang="pt-BR" sz="1400" dirty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...</a:t>
            </a:r>
            <a:r>
              <a:rPr lang="pt-BR" sz="1400" dirty="0" smtClean="0">
                <a:solidFill>
                  <a:prstClr val="black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11</a:t>
            </a:r>
            <a:endParaRPr lang="pt-BR" sz="1400" dirty="0">
              <a:solidFill>
                <a:prstClr val="black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lvl="0"/>
            <a:endParaRPr lang="pt-BR" sz="1400" dirty="0">
              <a:solidFill>
                <a:prstClr val="black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3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fld id="{4B02D7F8-0AB9-4122-BE0E-B9E13179F0B9}" type="slidenum">
              <a:rPr lang="pt-BR" sz="2000" b="1" smtClean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2</a:t>
            </a:fld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0" y="793592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305965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8809149" cy="6858000"/>
          </a:xfrm>
          <a:prstGeom prst="rect">
            <a:avLst/>
          </a:prstGeom>
          <a:solidFill>
            <a:srgbClr val="9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98" y="5347137"/>
            <a:ext cx="1326832" cy="1326832"/>
          </a:xfrm>
          <a:prstGeom prst="rect">
            <a:avLst/>
          </a:prstGeom>
        </p:spPr>
      </p:pic>
      <p:grpSp>
        <p:nvGrpSpPr>
          <p:cNvPr id="5" name="Grupo 4"/>
          <p:cNvGrpSpPr/>
          <p:nvPr/>
        </p:nvGrpSpPr>
        <p:grpSpPr>
          <a:xfrm>
            <a:off x="1264070" y="1768979"/>
            <a:ext cx="6141172" cy="3394041"/>
            <a:chOff x="1264070" y="1768979"/>
            <a:chExt cx="6141172" cy="3394041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8796" y="2073910"/>
              <a:ext cx="3716446" cy="2637856"/>
            </a:xfrm>
            <a:prstGeom prst="rect">
              <a:avLst/>
            </a:prstGeom>
          </p:spPr>
        </p:pic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070" y="1768979"/>
              <a:ext cx="3018879" cy="3394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804744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rgbClr val="9400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6700"/>
              </a:lnSpc>
            </a:pPr>
            <a:r>
              <a:rPr lang="pt-BR" dirty="0" smtClean="0"/>
              <a:t>	    	 </a:t>
            </a:r>
            <a:r>
              <a:rPr lang="pt-BR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DESPAUSE –</a:t>
            </a:r>
            <a:endParaRPr lang="pt-BR" dirty="0"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half" idx="2"/>
          </p:nvPr>
        </p:nvSpPr>
        <p:spPr>
          <a:xfrm>
            <a:off x="503170" y="2374430"/>
            <a:ext cx="5722034" cy="2165569"/>
          </a:xfrm>
          <a:solidFill>
            <a:schemeClr val="bg1"/>
          </a:solidFill>
          <a:ln w="76200">
            <a:solidFill>
              <a:srgbClr val="FFC8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algn="just">
              <a:lnSpc>
                <a:spcPct val="110000"/>
              </a:lnSpc>
              <a:spcBef>
                <a:spcPts val="1200"/>
              </a:spcBef>
              <a:tabLst>
                <a:tab pos="457200" algn="l"/>
              </a:tabLst>
            </a:pPr>
            <a:r>
              <a:rPr lang="pt-BR" sz="2200" b="1" dirty="0">
                <a:ln w="3175">
                  <a:noFill/>
                </a:ln>
                <a:solidFill>
                  <a:srgbClr val="C00000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Marcos Cortez</a:t>
            </a:r>
          </a:p>
          <a:p>
            <a:pPr algn="just">
              <a:lnSpc>
                <a:spcPct val="110000"/>
              </a:lnSpc>
              <a:spcBef>
                <a:spcPts val="1200"/>
              </a:spcBef>
              <a:spcAft>
                <a:spcPts val="800"/>
              </a:spcAft>
              <a:tabLst>
                <a:tab pos="457200" algn="l"/>
              </a:tabLst>
            </a:pPr>
            <a:r>
              <a:rPr lang="pt-BR" sz="1900" b="1" dirty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+mj-cs"/>
              </a:rPr>
              <a:t>	</a:t>
            </a:r>
            <a:r>
              <a:rPr lang="pt-BR" sz="1900" b="1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+mj-cs"/>
              </a:rPr>
              <a:t>		</a:t>
            </a:r>
            <a:r>
              <a:rPr lang="pt-BR" sz="1900" b="1" dirty="0">
                <a:ln w="3175">
                  <a:noFill/>
                </a:ln>
                <a:solidFill>
                  <a:schemeClr val="tx1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+mj-cs"/>
              </a:rPr>
              <a:t>Artista e Programador</a:t>
            </a:r>
          </a:p>
          <a:p>
            <a:pPr algn="just">
              <a:lnSpc>
                <a:spcPct val="110000"/>
              </a:lnSpc>
              <a:spcBef>
                <a:spcPts val="1200"/>
              </a:spcBef>
              <a:spcAft>
                <a:spcPts val="800"/>
              </a:spcAft>
              <a:tabLst>
                <a:tab pos="457200" algn="l"/>
              </a:tabLst>
            </a:pPr>
            <a:r>
              <a:rPr lang="pt-BR" sz="2200" b="1" dirty="0">
                <a:ln w="3175">
                  <a:noFill/>
                </a:ln>
                <a:solidFill>
                  <a:srgbClr val="C00000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Vinícius Paes</a:t>
            </a:r>
          </a:p>
          <a:p>
            <a:pPr lvl="0"/>
            <a:r>
              <a:rPr lang="pt-BR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	</a:t>
            </a:r>
            <a:r>
              <a:rPr lang="pt-BR" sz="32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	</a:t>
            </a:r>
            <a:r>
              <a:rPr lang="pt-BR" sz="1900" b="1" dirty="0">
                <a:ln w="3175">
                  <a:noFill/>
                </a:ln>
                <a:solidFill>
                  <a:schemeClr val="tx1"/>
                </a:solidFill>
                <a:latin typeface="MS Gothic" panose="020B0609070205080204" pitchFamily="49" charset="-128"/>
                <a:ea typeface="MS Gothic" panose="020B0609070205080204" pitchFamily="49" charset="-128"/>
                <a:cs typeface="+mj-cs"/>
              </a:rPr>
              <a:t>Game Designer e Programador</a:t>
            </a:r>
          </a:p>
          <a:p>
            <a:pPr lvl="0"/>
            <a:endParaRPr lang="pt-BR" sz="6000" dirty="0" smtClean="0">
              <a:solidFill>
                <a:prstClr val="white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lvl="0"/>
            <a:endParaRPr lang="pt-BR" sz="6000" dirty="0" smtClean="0">
              <a:solidFill>
                <a:prstClr val="white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endParaRPr lang="pt-BR" sz="60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20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r>
              <a:rPr lang="pt-BR" sz="2000" b="1" dirty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3</a:t>
            </a:r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841" y="2494066"/>
            <a:ext cx="3505229" cy="1926297"/>
          </a:xfrm>
          <a:prstGeom prst="rect">
            <a:avLst/>
          </a:prstGeom>
        </p:spPr>
      </p:pic>
      <p:sp>
        <p:nvSpPr>
          <p:cNvPr id="16" name="Retângulo 15"/>
          <p:cNvSpPr/>
          <p:nvPr/>
        </p:nvSpPr>
        <p:spPr>
          <a:xfrm>
            <a:off x="-10741" y="131598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/>
        </p:nvSpPr>
        <p:spPr>
          <a:xfrm>
            <a:off x="0" y="626382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0" y="147914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sz="2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Integrantes</a:t>
            </a:r>
            <a:endParaRPr lang="pt-BR" sz="32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1" y="142733"/>
            <a:ext cx="1055047" cy="1055047"/>
          </a:xfrm>
          <a:prstGeom prst="rect">
            <a:avLst/>
          </a:prstGeom>
        </p:spPr>
      </p:pic>
      <p:grpSp>
        <p:nvGrpSpPr>
          <p:cNvPr id="15" name="Grupo 14"/>
          <p:cNvGrpSpPr/>
          <p:nvPr/>
        </p:nvGrpSpPr>
        <p:grpSpPr>
          <a:xfrm>
            <a:off x="5091161" y="282929"/>
            <a:ext cx="1762266" cy="973951"/>
            <a:chOff x="1264070" y="1768979"/>
            <a:chExt cx="6141172" cy="3394041"/>
          </a:xfrm>
        </p:grpSpPr>
        <p:pic>
          <p:nvPicPr>
            <p:cNvPr id="21" name="Imagem 2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8796" y="2073910"/>
              <a:ext cx="3716446" cy="2637856"/>
            </a:xfrm>
            <a:prstGeom prst="rect">
              <a:avLst/>
            </a:prstGeom>
          </p:spPr>
        </p:pic>
        <p:pic>
          <p:nvPicPr>
            <p:cNvPr id="22" name="Imagem 2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070" y="1768979"/>
              <a:ext cx="3018879" cy="3394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45974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3269" y="2171202"/>
            <a:ext cx="3547897" cy="30826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rgbClr val="940000"/>
          </a:solidFill>
        </p:spPr>
        <p:txBody>
          <a:bodyPr/>
          <a:lstStyle/>
          <a:p>
            <a:pPr>
              <a:lnSpc>
                <a:spcPts val="6700"/>
              </a:lnSpc>
            </a:pPr>
            <a:r>
              <a:rPr lang="pt-BR" dirty="0" smtClean="0"/>
              <a:t>	    	 </a:t>
            </a:r>
            <a:r>
              <a:rPr lang="pt-BR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DESPAUSE</a:t>
            </a:r>
            <a:r>
              <a:rPr lang="pt-BR" dirty="0" smtClean="0">
                <a:solidFill>
                  <a:srgbClr val="FF0000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pt-BR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– </a:t>
            </a:r>
            <a:endParaRPr lang="pt-BR" dirty="0"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6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fld id="{4B02D7F8-0AB9-4122-BE0E-B9E13179F0B9}" type="slidenum">
              <a:rPr lang="pt-BR" sz="2000" b="1" smtClean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4</a:t>
            </a:fld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-10741" y="131598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26382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0" y="147914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sz="2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Logotipo/Logomarca</a:t>
            </a:r>
            <a:endParaRPr lang="pt-BR" sz="32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33" name="CaixaDeTexto 32"/>
          <p:cNvSpPr txBox="1"/>
          <p:nvPr/>
        </p:nvSpPr>
        <p:spPr>
          <a:xfrm>
            <a:off x="3071500" y="3055876"/>
            <a:ext cx="3351436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Logo do Jogo</a:t>
            </a:r>
            <a:endParaRPr lang="pt-BR" sz="14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endParaRPr lang="pt-BR" sz="1400" b="1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just"/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Representa o jogo </a:t>
            </a:r>
            <a:r>
              <a:rPr lang="pt-BR" sz="1400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WORC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, trazendo em sua escrita o W com um design conservador seguido de </a:t>
            </a:r>
            <a:r>
              <a:rPr lang="pt-BR" sz="1400" dirty="0" err="1" smtClean="0">
                <a:latin typeface="MS Gothic" panose="020B0609070205080204" pitchFamily="49" charset="-128"/>
                <a:ea typeface="MS Gothic" panose="020B0609070205080204" pitchFamily="49" charset="-128"/>
              </a:rPr>
              <a:t>Orc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 com uma escrita rabiscada e </a:t>
            </a:r>
            <a:r>
              <a:rPr lang="pt-BR" sz="1400" dirty="0" err="1" smtClean="0">
                <a:latin typeface="MS Gothic" panose="020B0609070205080204" pitchFamily="49" charset="-128"/>
                <a:ea typeface="MS Gothic" panose="020B0609070205080204" pitchFamily="49" charset="-128"/>
              </a:rPr>
              <a:t>disruptiva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, com o objetivo de entender </a:t>
            </a:r>
            <a:r>
              <a:rPr lang="pt-BR" sz="1400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WORC 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como um clássico jogo de estratégia com conceitos não apresentados anteriormente em jogos do estilo.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8637541" y="3055876"/>
            <a:ext cx="3351436" cy="20928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DESPAUSE Variação</a:t>
            </a:r>
            <a:endParaRPr lang="pt-BR" sz="14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endParaRPr lang="pt-BR" sz="1400" b="1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just"/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Representa a </a:t>
            </a:r>
            <a:r>
              <a:rPr lang="pt-BR" sz="1400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DESPAUSE 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como empresa e desenvolvedora de </a:t>
            </a:r>
            <a:r>
              <a:rPr lang="pt-BR" sz="1400" b="1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WORC</a:t>
            </a:r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, como em documentos, foto de perfil e posts em redes sociais, etc.</a:t>
            </a:r>
          </a:p>
          <a:p>
            <a:pPr algn="just"/>
            <a:endParaRPr lang="pt-BR" sz="1400" dirty="0" smtClean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algn="just"/>
            <a:r>
              <a:rPr lang="pt-BR" sz="1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Variação feita utilizando as cores presentes na logo do jogo.</a:t>
            </a:r>
            <a:endParaRPr lang="pt-BR" sz="14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820" y="3226246"/>
            <a:ext cx="1752140" cy="1752140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1" y="142733"/>
            <a:ext cx="1055047" cy="1055047"/>
          </a:xfrm>
          <a:prstGeom prst="rect">
            <a:avLst/>
          </a:prstGeom>
        </p:spPr>
      </p:pic>
      <p:grpSp>
        <p:nvGrpSpPr>
          <p:cNvPr id="18" name="Grupo 17"/>
          <p:cNvGrpSpPr/>
          <p:nvPr/>
        </p:nvGrpSpPr>
        <p:grpSpPr>
          <a:xfrm>
            <a:off x="5091161" y="282929"/>
            <a:ext cx="1762266" cy="973951"/>
            <a:chOff x="1264070" y="1768979"/>
            <a:chExt cx="6141172" cy="3394041"/>
          </a:xfrm>
        </p:grpSpPr>
        <p:pic>
          <p:nvPicPr>
            <p:cNvPr id="22" name="Imagem 2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8796" y="2073910"/>
              <a:ext cx="3716446" cy="2637856"/>
            </a:xfrm>
            <a:prstGeom prst="rect">
              <a:avLst/>
            </a:prstGeom>
          </p:spPr>
        </p:pic>
        <p:pic>
          <p:nvPicPr>
            <p:cNvPr id="23" name="Imagem 2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070" y="1768979"/>
              <a:ext cx="3018879" cy="3394041"/>
            </a:xfrm>
            <a:prstGeom prst="rect">
              <a:avLst/>
            </a:prstGeom>
          </p:spPr>
        </p:pic>
      </p:grpSp>
      <p:pic>
        <p:nvPicPr>
          <p:cNvPr id="25" name="Imagem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080" y="2171202"/>
            <a:ext cx="3547897" cy="30826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43" y="2940266"/>
            <a:ext cx="2114550" cy="116205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43" y="4332706"/>
            <a:ext cx="2499223" cy="166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929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rgbClr val="940000"/>
          </a:solidFill>
        </p:spPr>
        <p:txBody>
          <a:bodyPr/>
          <a:lstStyle/>
          <a:p>
            <a:pPr>
              <a:lnSpc>
                <a:spcPts val="6700"/>
              </a:lnSpc>
            </a:pPr>
            <a:r>
              <a:rPr lang="pt-BR" dirty="0" smtClean="0"/>
              <a:t>	    	 </a:t>
            </a:r>
            <a:r>
              <a:rPr lang="pt-BR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DESPAUSE – </a:t>
            </a:r>
            <a:endParaRPr lang="pt-BR" dirty="0"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6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fld id="{4B02D7F8-0AB9-4122-BE0E-B9E13179F0B9}" type="slidenum">
              <a:rPr lang="pt-BR" sz="2000" b="1" smtClean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5</a:t>
            </a:fld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-10741" y="131598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26382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0" y="147914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sz="2400" dirty="0">
                <a:latin typeface="MS Gothic" panose="020B0609070205080204" pitchFamily="49" charset="-128"/>
                <a:ea typeface="MS Gothic" panose="020B0609070205080204" pitchFamily="49" charset="-128"/>
              </a:rPr>
              <a:t>História</a:t>
            </a:r>
            <a:endParaRPr lang="pt-BR" sz="32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1" y="142733"/>
            <a:ext cx="1055047" cy="1055047"/>
          </a:xfrm>
          <a:prstGeom prst="rect">
            <a:avLst/>
          </a:prstGeom>
        </p:spPr>
      </p:pic>
      <p:grpSp>
        <p:nvGrpSpPr>
          <p:cNvPr id="18" name="Grupo 17"/>
          <p:cNvGrpSpPr/>
          <p:nvPr/>
        </p:nvGrpSpPr>
        <p:grpSpPr>
          <a:xfrm>
            <a:off x="5091161" y="282929"/>
            <a:ext cx="1762266" cy="973951"/>
            <a:chOff x="1264070" y="1768979"/>
            <a:chExt cx="6141172" cy="3394041"/>
          </a:xfrm>
        </p:grpSpPr>
        <p:pic>
          <p:nvPicPr>
            <p:cNvPr id="22" name="Imagem 2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8796" y="2073910"/>
              <a:ext cx="3716446" cy="2637856"/>
            </a:xfrm>
            <a:prstGeom prst="rect">
              <a:avLst/>
            </a:prstGeom>
          </p:spPr>
        </p:pic>
        <p:pic>
          <p:nvPicPr>
            <p:cNvPr id="23" name="Imagem 2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070" y="1768979"/>
              <a:ext cx="3018879" cy="3394041"/>
            </a:xfrm>
            <a:prstGeom prst="rect">
              <a:avLst/>
            </a:prstGeom>
          </p:spPr>
        </p:pic>
      </p:grpSp>
      <p:pic>
        <p:nvPicPr>
          <p:cNvPr id="1032" name="Picture 8" descr="Pin by Mauro Teti on Digital Art | Fantasy battle, Fantasy landscape,  Fantasy ar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343" y="1953990"/>
            <a:ext cx="6419635" cy="403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217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rgbClr val="940000"/>
          </a:solidFill>
        </p:spPr>
        <p:txBody>
          <a:bodyPr/>
          <a:lstStyle/>
          <a:p>
            <a:pPr>
              <a:lnSpc>
                <a:spcPts val="6700"/>
              </a:lnSpc>
            </a:pPr>
            <a:r>
              <a:rPr lang="pt-BR" dirty="0" smtClean="0"/>
              <a:t>	    	 </a:t>
            </a:r>
            <a:r>
              <a:rPr lang="pt-BR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DESPAUSE – </a:t>
            </a:r>
            <a:endParaRPr lang="pt-BR" dirty="0"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6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fld id="{4B02D7F8-0AB9-4122-BE0E-B9E13179F0B9}" type="slidenum">
              <a:rPr lang="pt-BR" sz="2000" b="1" smtClean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6</a:t>
            </a:fld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-10741" y="131598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26382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0" y="147914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sz="2400" dirty="0">
                <a:latin typeface="MS Gothic" panose="020B0609070205080204" pitchFamily="49" charset="-128"/>
                <a:ea typeface="MS Gothic" panose="020B0609070205080204" pitchFamily="49" charset="-128"/>
              </a:rPr>
              <a:t>Mecânicas</a:t>
            </a:r>
            <a:endParaRPr lang="pt-BR" sz="32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1" y="142733"/>
            <a:ext cx="1055047" cy="1055047"/>
          </a:xfrm>
          <a:prstGeom prst="rect">
            <a:avLst/>
          </a:prstGeom>
        </p:spPr>
      </p:pic>
      <p:grpSp>
        <p:nvGrpSpPr>
          <p:cNvPr id="12" name="Grupo 11"/>
          <p:cNvGrpSpPr/>
          <p:nvPr/>
        </p:nvGrpSpPr>
        <p:grpSpPr>
          <a:xfrm>
            <a:off x="5091161" y="282929"/>
            <a:ext cx="1762266" cy="973951"/>
            <a:chOff x="1264070" y="1768979"/>
            <a:chExt cx="6141172" cy="3394041"/>
          </a:xfrm>
        </p:grpSpPr>
        <p:pic>
          <p:nvPicPr>
            <p:cNvPr id="13" name="Imagem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8796" y="2073910"/>
              <a:ext cx="3716446" cy="2637856"/>
            </a:xfrm>
            <a:prstGeom prst="rect">
              <a:avLst/>
            </a:prstGeom>
          </p:spPr>
        </p:pic>
        <p:pic>
          <p:nvPicPr>
            <p:cNvPr id="14" name="Imagem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070" y="1768979"/>
              <a:ext cx="3018879" cy="3394041"/>
            </a:xfrm>
            <a:prstGeom prst="rect">
              <a:avLst/>
            </a:prstGeom>
          </p:spPr>
        </p:pic>
      </p:grpSp>
      <p:pic>
        <p:nvPicPr>
          <p:cNvPr id="6" name="Imagem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15" y="2457958"/>
            <a:ext cx="7908182" cy="3756727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895" y="3453651"/>
            <a:ext cx="3181794" cy="215295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456" y="1745887"/>
            <a:ext cx="3372321" cy="4210638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6390" y="3315445"/>
            <a:ext cx="2943225" cy="2733675"/>
          </a:xfrm>
          <a:prstGeom prst="rect">
            <a:avLst/>
          </a:prstGeom>
        </p:spPr>
      </p:pic>
      <p:pic>
        <p:nvPicPr>
          <p:cNvPr id="22" name="Imagem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449" y="2661642"/>
            <a:ext cx="6496957" cy="3448531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53359" y="2820447"/>
            <a:ext cx="2133600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583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rgbClr val="940000"/>
          </a:solidFill>
        </p:spPr>
        <p:txBody>
          <a:bodyPr/>
          <a:lstStyle/>
          <a:p>
            <a:pPr>
              <a:lnSpc>
                <a:spcPts val="6700"/>
              </a:lnSpc>
            </a:pPr>
            <a:r>
              <a:rPr lang="pt-BR" dirty="0" smtClean="0"/>
              <a:t>	    	 </a:t>
            </a:r>
            <a:r>
              <a:rPr lang="pt-BR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DESPAUSE – </a:t>
            </a:r>
            <a:endParaRPr lang="pt-BR" dirty="0"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6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fld id="{4B02D7F8-0AB9-4122-BE0E-B9E13179F0B9}" type="slidenum">
              <a:rPr lang="pt-BR" sz="2000" b="1" smtClean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7</a:t>
            </a:fld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-10741" y="131598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26382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0" y="147914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sz="2400" dirty="0">
                <a:latin typeface="MS Gothic" panose="020B0609070205080204" pitchFamily="49" charset="-128"/>
                <a:ea typeface="MS Gothic" panose="020B0609070205080204" pitchFamily="49" charset="-128"/>
              </a:rPr>
              <a:t>Diferencial do Jogo</a:t>
            </a:r>
          </a:p>
        </p:txBody>
      </p:sp>
      <p:pic>
        <p:nvPicPr>
          <p:cNvPr id="11" name="Picture 6" descr="Celular imagens PNG transparente, Download gratuito de imagens de Celular.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340" y="3837244"/>
            <a:ext cx="1425311" cy="2411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1" y="142733"/>
            <a:ext cx="1055047" cy="1055047"/>
          </a:xfrm>
          <a:prstGeom prst="rect">
            <a:avLst/>
          </a:prstGeom>
        </p:spPr>
      </p:pic>
      <p:grpSp>
        <p:nvGrpSpPr>
          <p:cNvPr id="15" name="Grupo 14"/>
          <p:cNvGrpSpPr/>
          <p:nvPr/>
        </p:nvGrpSpPr>
        <p:grpSpPr>
          <a:xfrm>
            <a:off x="5091161" y="282929"/>
            <a:ext cx="1762266" cy="973951"/>
            <a:chOff x="1264070" y="1768979"/>
            <a:chExt cx="6141172" cy="3394041"/>
          </a:xfrm>
        </p:grpSpPr>
        <p:pic>
          <p:nvPicPr>
            <p:cNvPr id="17" name="Imagem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8796" y="2073910"/>
              <a:ext cx="3716446" cy="2637856"/>
            </a:xfrm>
            <a:prstGeom prst="rect">
              <a:avLst/>
            </a:prstGeom>
          </p:spPr>
        </p:pic>
        <p:pic>
          <p:nvPicPr>
            <p:cNvPr id="18" name="Imagem 1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070" y="1768979"/>
              <a:ext cx="3018879" cy="3394041"/>
            </a:xfrm>
            <a:prstGeom prst="rect">
              <a:avLst/>
            </a:prstGeom>
          </p:spPr>
        </p:pic>
      </p:grpSp>
      <p:pic>
        <p:nvPicPr>
          <p:cNvPr id="2064" name="Picture 16" descr="Monitor LG 22BN550Y led 22 &amp;quot; preto 100V/240V | Parcelamento sem juro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809" y="2038605"/>
            <a:ext cx="1694296" cy="1690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https://cdn.discordapp.com/attachments/299690108066594817/894655998059511908/P_20211004_153739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505" y="4052360"/>
            <a:ext cx="3693071" cy="2078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Conector angulado 22"/>
          <p:cNvCxnSpPr>
            <a:stCxn id="2068" idx="0"/>
            <a:endCxn id="2064" idx="1"/>
          </p:cNvCxnSpPr>
          <p:nvPr/>
        </p:nvCxnSpPr>
        <p:spPr>
          <a:xfrm rot="5400000" flipH="1" flipV="1">
            <a:off x="4018275" y="2871826"/>
            <a:ext cx="1168301" cy="1192768"/>
          </a:xfrm>
          <a:prstGeom prst="bentConnector2">
            <a:avLst/>
          </a:prstGeom>
          <a:ln w="666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angulado 24"/>
          <p:cNvCxnSpPr>
            <a:stCxn id="2064" idx="3"/>
            <a:endCxn id="11" idx="0"/>
          </p:cNvCxnSpPr>
          <p:nvPr/>
        </p:nvCxnSpPr>
        <p:spPr>
          <a:xfrm>
            <a:off x="6893105" y="2884059"/>
            <a:ext cx="1395891" cy="953185"/>
          </a:xfrm>
          <a:prstGeom prst="bentConnector2">
            <a:avLst/>
          </a:prstGeom>
          <a:ln w="666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agem 25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1" t="3479" r="2546" b="23478"/>
          <a:stretch/>
        </p:blipFill>
        <p:spPr>
          <a:xfrm>
            <a:off x="1563426" y="657923"/>
            <a:ext cx="8786192" cy="5009323"/>
          </a:xfrm>
          <a:prstGeom prst="rect">
            <a:avLst/>
          </a:prstGeom>
        </p:spPr>
      </p:pic>
      <p:pic>
        <p:nvPicPr>
          <p:cNvPr id="27" name="Imagem 26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3" t="12464" r="2756" b="16521"/>
          <a:stretch/>
        </p:blipFill>
        <p:spPr>
          <a:xfrm>
            <a:off x="582683" y="1050992"/>
            <a:ext cx="8706679" cy="4870175"/>
          </a:xfrm>
          <a:prstGeom prst="rect">
            <a:avLst/>
          </a:prstGeom>
        </p:spPr>
      </p:pic>
      <p:pic>
        <p:nvPicPr>
          <p:cNvPr id="28" name="Imagem 27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2" t="6666" r="3177" b="20580"/>
          <a:stretch/>
        </p:blipFill>
        <p:spPr>
          <a:xfrm>
            <a:off x="3090005" y="1395436"/>
            <a:ext cx="8666922" cy="4989443"/>
          </a:xfrm>
          <a:prstGeom prst="rect">
            <a:avLst/>
          </a:prstGeom>
        </p:spPr>
      </p:pic>
      <p:pic>
        <p:nvPicPr>
          <p:cNvPr id="29" name="Imagem 28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3" t="8085" r="2155" b="18582"/>
          <a:stretch/>
        </p:blipFill>
        <p:spPr>
          <a:xfrm>
            <a:off x="26556" y="1695995"/>
            <a:ext cx="870667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9515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rgbClr val="940000"/>
          </a:solidFill>
        </p:spPr>
        <p:txBody>
          <a:bodyPr/>
          <a:lstStyle/>
          <a:p>
            <a:pPr>
              <a:lnSpc>
                <a:spcPts val="6700"/>
              </a:lnSpc>
            </a:pPr>
            <a:r>
              <a:rPr lang="pt-BR" dirty="0" smtClean="0"/>
              <a:t>	</a:t>
            </a:r>
            <a:r>
              <a:rPr lang="pt-BR" dirty="0" smtClean="0">
                <a:solidFill>
                  <a:schemeClr val="bg1"/>
                </a:solidFill>
              </a:rPr>
              <a:t>    	 </a:t>
            </a:r>
            <a:r>
              <a:rPr lang="pt-BR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DESPAUSE – </a:t>
            </a:r>
            <a:endParaRPr lang="pt-BR" dirty="0"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6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fld id="{4B02D7F8-0AB9-4122-BE0E-B9E13179F0B9}" type="slidenum">
              <a:rPr lang="pt-BR" sz="2000" b="1" smtClean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8</a:t>
            </a:fld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-10741" y="131598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26382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0" y="147914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sz="2400" dirty="0">
                <a:latin typeface="MS Gothic" panose="020B0609070205080204" pitchFamily="49" charset="-128"/>
                <a:ea typeface="MS Gothic" panose="020B0609070205080204" pitchFamily="49" charset="-128"/>
              </a:rPr>
              <a:t>Desenvolvimento e Distribuição</a:t>
            </a:r>
            <a:endParaRPr lang="pt-BR" sz="32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9" name="Espaço Reservado para Texto 7"/>
          <p:cNvSpPr txBox="1">
            <a:spLocks/>
          </p:cNvSpPr>
          <p:nvPr/>
        </p:nvSpPr>
        <p:spPr>
          <a:xfrm>
            <a:off x="839788" y="2023904"/>
            <a:ext cx="6684962" cy="4585312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200"/>
              </a:spcBef>
              <a:buNone/>
              <a:tabLst>
                <a:tab pos="457200" algn="l"/>
              </a:tabLst>
            </a:pPr>
            <a:r>
              <a:rPr lang="pt-BR" sz="2200" b="1" dirty="0">
                <a:latin typeface="MS Gothic" panose="020B0609070205080204" pitchFamily="49" charset="-128"/>
                <a:ea typeface="MS Gothic" panose="020B0609070205080204" pitchFamily="49" charset="-128"/>
              </a:rPr>
              <a:t>Desenvolvido em:</a:t>
            </a:r>
          </a:p>
          <a:p>
            <a:pPr marL="0">
              <a:lnSpc>
                <a:spcPct val="130000"/>
              </a:lnSpc>
              <a:spcBef>
                <a:spcPts val="1200"/>
              </a:spcBef>
              <a:tabLst>
                <a:tab pos="457200" algn="l"/>
              </a:tabLst>
            </a:pPr>
            <a:r>
              <a:rPr lang="pt-BR" sz="2100" dirty="0">
                <a:latin typeface="MS Gothic" panose="020B0609070205080204" pitchFamily="49" charset="-128"/>
                <a:ea typeface="MS Gothic" panose="020B0609070205080204" pitchFamily="49" charset="-128"/>
              </a:rPr>
              <a:t>	</a:t>
            </a:r>
            <a:r>
              <a:rPr lang="en-US" sz="2100" dirty="0">
                <a:latin typeface="MS Gothic" panose="020B0609070205080204" pitchFamily="49" charset="-128"/>
                <a:ea typeface="MS Gothic" panose="020B0609070205080204" pitchFamily="49" charset="-128"/>
              </a:rPr>
              <a:t>Unity</a:t>
            </a:r>
          </a:p>
          <a:p>
            <a:pPr marL="0">
              <a:lnSpc>
                <a:spcPct val="130000"/>
              </a:lnSpc>
              <a:spcBef>
                <a:spcPts val="1200"/>
              </a:spcBef>
              <a:tabLst>
                <a:tab pos="457200" algn="l"/>
              </a:tabLst>
            </a:pPr>
            <a:r>
              <a:rPr lang="en-US" sz="2100" dirty="0">
                <a:latin typeface="MS Gothic" panose="020B0609070205080204" pitchFamily="49" charset="-128"/>
                <a:ea typeface="MS Gothic" panose="020B0609070205080204" pitchFamily="49" charset="-128"/>
              </a:rPr>
              <a:t>	Photoshop</a:t>
            </a:r>
          </a:p>
          <a:p>
            <a:pPr marL="0">
              <a:lnSpc>
                <a:spcPct val="130000"/>
              </a:lnSpc>
              <a:spcBef>
                <a:spcPts val="1200"/>
              </a:spcBef>
              <a:tabLst>
                <a:tab pos="457200" algn="l"/>
              </a:tabLst>
            </a:pPr>
            <a:r>
              <a:rPr lang="en-US" sz="2100" dirty="0">
                <a:latin typeface="MS Gothic" panose="020B0609070205080204" pitchFamily="49" charset="-128"/>
                <a:ea typeface="MS Gothic" panose="020B0609070205080204" pitchFamily="49" charset="-128"/>
              </a:rPr>
              <a:t>	</a:t>
            </a:r>
            <a:r>
              <a:rPr lang="en-US" sz="2100" dirty="0" err="1" smtClean="0">
                <a:latin typeface="MS Gothic" panose="020B0609070205080204" pitchFamily="49" charset="-128"/>
                <a:ea typeface="MS Gothic" panose="020B0609070205080204" pitchFamily="49" charset="-128"/>
              </a:rPr>
              <a:t>ZBrush</a:t>
            </a:r>
            <a:endParaRPr lang="en-US" sz="21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marL="0">
              <a:lnSpc>
                <a:spcPct val="130000"/>
              </a:lnSpc>
              <a:spcBef>
                <a:spcPts val="1200"/>
              </a:spcBef>
              <a:tabLst>
                <a:tab pos="457200" algn="l"/>
              </a:tabLst>
            </a:pPr>
            <a:r>
              <a:rPr lang="en-US" sz="2100" dirty="0">
                <a:latin typeface="MS Gothic" panose="020B0609070205080204" pitchFamily="49" charset="-128"/>
                <a:ea typeface="MS Gothic" panose="020B0609070205080204" pitchFamily="49" charset="-128"/>
              </a:rPr>
              <a:t>	FL Studio</a:t>
            </a:r>
          </a:p>
          <a:p>
            <a:pPr marL="0">
              <a:lnSpc>
                <a:spcPct val="130000"/>
              </a:lnSpc>
              <a:spcBef>
                <a:spcPts val="1200"/>
              </a:spcBef>
              <a:tabLst>
                <a:tab pos="457200" algn="l"/>
              </a:tabLst>
            </a:pPr>
            <a:r>
              <a:rPr lang="en-US" sz="2100" dirty="0">
                <a:latin typeface="MS Gothic" panose="020B0609070205080204" pitchFamily="49" charset="-128"/>
                <a:ea typeface="MS Gothic" panose="020B0609070205080204" pitchFamily="49" charset="-128"/>
              </a:rPr>
              <a:t>	Audacity</a:t>
            </a:r>
          </a:p>
          <a:p>
            <a:endParaRPr lang="en-US" sz="2000" kern="800" dirty="0" smtClean="0">
              <a:solidFill>
                <a:prstClr val="white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marL="0" indent="0">
              <a:lnSpc>
                <a:spcPct val="120000"/>
              </a:lnSpc>
              <a:spcBef>
                <a:spcPts val="1200"/>
              </a:spcBef>
              <a:buNone/>
              <a:tabLst>
                <a:tab pos="457200" algn="l"/>
              </a:tabLst>
            </a:pPr>
            <a:r>
              <a:rPr lang="pt-BR" sz="2200" b="1" dirty="0">
                <a:latin typeface="MS Gothic" panose="020B0609070205080204" pitchFamily="49" charset="-128"/>
                <a:ea typeface="MS Gothic" panose="020B0609070205080204" pitchFamily="49" charset="-128"/>
              </a:rPr>
              <a:t>Publicado em:</a:t>
            </a:r>
          </a:p>
          <a:p>
            <a:pPr marL="0">
              <a:lnSpc>
                <a:spcPct val="130000"/>
              </a:lnSpc>
              <a:spcBef>
                <a:spcPts val="1200"/>
              </a:spcBef>
              <a:tabLst>
                <a:tab pos="457200" algn="l"/>
              </a:tabLst>
            </a:pPr>
            <a:r>
              <a:rPr lang="pt-BR" sz="2100" dirty="0">
                <a:latin typeface="MS Gothic" panose="020B0609070205080204" pitchFamily="49" charset="-128"/>
                <a:ea typeface="MS Gothic" panose="020B0609070205080204" pitchFamily="49" charset="-128"/>
              </a:rPr>
              <a:t>	</a:t>
            </a:r>
            <a:r>
              <a:rPr lang="pt-BR" sz="21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GameJolt.com</a:t>
            </a:r>
            <a:endParaRPr lang="pt-BR" sz="21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endParaRPr lang="pt-BR" sz="2000" kern="800" dirty="0" smtClean="0">
              <a:solidFill>
                <a:prstClr val="white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r>
              <a:rPr lang="pt-BR" sz="2000" kern="800" dirty="0" smtClean="0">
                <a:solidFill>
                  <a:prstClr val="white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	</a:t>
            </a:r>
          </a:p>
          <a:p>
            <a:endParaRPr lang="pt-BR" sz="9600" dirty="0" smtClean="0">
              <a:solidFill>
                <a:prstClr val="white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endParaRPr lang="pt-BR" sz="96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0" name="Picture 2" descr="Guidelines for Using Unity Trademarks - Unit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899" y="1647349"/>
            <a:ext cx="1733125" cy="1701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Adobe Photoshop Logo - PNG e Vetor - Download de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0958" y="1660498"/>
            <a:ext cx="1733125" cy="1688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170" y="1657302"/>
            <a:ext cx="1694950" cy="1694950"/>
          </a:xfrm>
          <a:prstGeom prst="rect">
            <a:avLst/>
          </a:prstGeom>
        </p:spPr>
      </p:pic>
      <p:pic>
        <p:nvPicPr>
          <p:cNvPr id="13" name="Picture 12" descr="Fl Studio Logo Png - Fl Studio 20 Logo, Transparent Png - kind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899" y="3355632"/>
            <a:ext cx="1727059" cy="170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File:Audacity Logo.svg - Wikimedia Commons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057" y="3329807"/>
            <a:ext cx="1727059" cy="1727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248" y="3350538"/>
            <a:ext cx="1711894" cy="1711894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1" y="142733"/>
            <a:ext cx="1055047" cy="1055047"/>
          </a:xfrm>
          <a:prstGeom prst="rect">
            <a:avLst/>
          </a:prstGeom>
        </p:spPr>
      </p:pic>
      <p:grpSp>
        <p:nvGrpSpPr>
          <p:cNvPr id="18" name="Grupo 17"/>
          <p:cNvGrpSpPr/>
          <p:nvPr/>
        </p:nvGrpSpPr>
        <p:grpSpPr>
          <a:xfrm>
            <a:off x="5091161" y="282929"/>
            <a:ext cx="1762266" cy="973951"/>
            <a:chOff x="1264070" y="1768979"/>
            <a:chExt cx="6141172" cy="3394041"/>
          </a:xfrm>
        </p:grpSpPr>
        <p:pic>
          <p:nvPicPr>
            <p:cNvPr id="22" name="Imagem 21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8796" y="2073910"/>
              <a:ext cx="3716446" cy="2637856"/>
            </a:xfrm>
            <a:prstGeom prst="rect">
              <a:avLst/>
            </a:prstGeom>
          </p:spPr>
        </p:pic>
        <p:pic>
          <p:nvPicPr>
            <p:cNvPr id="23" name="Imagem 22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070" y="1768979"/>
              <a:ext cx="3018879" cy="3394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92395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solidFill>
            <a:srgbClr val="940000"/>
          </a:solidFill>
        </p:spPr>
        <p:txBody>
          <a:bodyPr/>
          <a:lstStyle/>
          <a:p>
            <a:pPr>
              <a:lnSpc>
                <a:spcPts val="6700"/>
              </a:lnSpc>
            </a:pPr>
            <a:r>
              <a:rPr lang="pt-BR" dirty="0" smtClean="0"/>
              <a:t>	    	</a:t>
            </a:r>
            <a:r>
              <a:rPr lang="pt-BR" dirty="0" smtClean="0">
                <a:solidFill>
                  <a:schemeClr val="bg1"/>
                </a:solidFill>
              </a:rPr>
              <a:t> </a:t>
            </a:r>
            <a:r>
              <a:rPr lang="pt-BR" dirty="0" smtClean="0"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DESPAUSE – </a:t>
            </a:r>
            <a:endParaRPr lang="pt-BR" dirty="0"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6" name="Espaço Reservado para Número de Slide 15"/>
          <p:cNvSpPr>
            <a:spLocks noGrp="1"/>
          </p:cNvSpPr>
          <p:nvPr>
            <p:ph type="sldNum" sz="quarter" idx="12"/>
          </p:nvPr>
        </p:nvSpPr>
        <p:spPr>
          <a:xfrm>
            <a:off x="0" y="6357483"/>
            <a:ext cx="12192000" cy="504597"/>
          </a:xfrm>
          <a:solidFill>
            <a:srgbClr val="940000"/>
          </a:solidFill>
        </p:spPr>
        <p:txBody>
          <a:bodyPr/>
          <a:lstStyle/>
          <a:p>
            <a:fld id="{4B02D7F8-0AB9-4122-BE0E-B9E13179F0B9}" type="slidenum">
              <a:rPr lang="pt-BR" sz="2000" b="1" smtClean="0">
                <a:ln w="3175">
                  <a:noFill/>
                  <a:prstDash val="solid"/>
                </a:ln>
                <a:solidFill>
                  <a:schemeClr val="bg1"/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9</a:t>
            </a:fld>
            <a:endParaRPr lang="pt-BR" sz="1400" dirty="0">
              <a:ln w="3175">
                <a:noFill/>
                <a:prstDash val="solid"/>
              </a:ln>
              <a:solidFill>
                <a:schemeClr val="bg1"/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-10741" y="131598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0" y="6263821"/>
            <a:ext cx="12192000" cy="93662"/>
          </a:xfrm>
          <a:prstGeom prst="rect">
            <a:avLst/>
          </a:prstGeom>
          <a:solidFill>
            <a:srgbClr val="FFC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0" y="147914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sz="2400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Público Alvo</a:t>
            </a:r>
            <a:endParaRPr lang="pt-BR" sz="32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99321" y="1966714"/>
            <a:ext cx="3571875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1" y="142733"/>
            <a:ext cx="1055047" cy="1055047"/>
          </a:xfrm>
          <a:prstGeom prst="rect">
            <a:avLst/>
          </a:prstGeom>
        </p:spPr>
      </p:pic>
      <p:grpSp>
        <p:nvGrpSpPr>
          <p:cNvPr id="11" name="Grupo 10"/>
          <p:cNvGrpSpPr/>
          <p:nvPr/>
        </p:nvGrpSpPr>
        <p:grpSpPr>
          <a:xfrm>
            <a:off x="5091161" y="282929"/>
            <a:ext cx="1762266" cy="973951"/>
            <a:chOff x="1264070" y="1768979"/>
            <a:chExt cx="6141172" cy="3394041"/>
          </a:xfrm>
        </p:grpSpPr>
        <p:pic>
          <p:nvPicPr>
            <p:cNvPr id="12" name="Imagem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8796" y="2073910"/>
              <a:ext cx="3716446" cy="2637856"/>
            </a:xfrm>
            <a:prstGeom prst="rect">
              <a:avLst/>
            </a:prstGeom>
          </p:spPr>
        </p:pic>
        <p:pic>
          <p:nvPicPr>
            <p:cNvPr id="13" name="Imagem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070" y="1768979"/>
              <a:ext cx="3018879" cy="3394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32103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940000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11505</TotalTime>
  <Words>150</Words>
  <Application>Microsoft Office PowerPoint</Application>
  <PresentationFormat>Widescreen</PresentationFormat>
  <Paragraphs>87</Paragraphs>
  <Slides>11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MS Gothic</vt:lpstr>
      <vt:lpstr>Adobe Gothic Std B</vt:lpstr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       DESPAUSE – </vt:lpstr>
      <vt:lpstr>       DESPAUSE – </vt:lpstr>
      <vt:lpstr>       DESPAUSE – </vt:lpstr>
      <vt:lpstr>       DESPAUSE – </vt:lpstr>
      <vt:lpstr>       DESPAUSE – </vt:lpstr>
      <vt:lpstr>       DESPAUSE – </vt:lpstr>
      <vt:lpstr>       DESPAUSE – 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Cortez</dc:creator>
  <cp:lastModifiedBy>VINICIUS PAES DE ALMEIDA</cp:lastModifiedBy>
  <cp:revision>84</cp:revision>
  <dcterms:created xsi:type="dcterms:W3CDTF">2020-10-29T20:36:35Z</dcterms:created>
  <dcterms:modified xsi:type="dcterms:W3CDTF">2021-11-16T01:56:14Z</dcterms:modified>
</cp:coreProperties>
</file>

<file path=docProps/thumbnail.jpeg>
</file>